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3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4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65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13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4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2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0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61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2BA700-4DD6-41D7-9647-F40CB0EB91A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361C23-46D9-4069-A59B-B06C222708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58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4brain.ru/zozh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Позитивное мышление, как ключ к стабильной стрессоустойчивости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3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Преимущества позитивного мышления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933304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Увеличение продолжительности жизни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Более низкие показатели депрессии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Низкий уровень стресса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Улучшение психологического и </a:t>
            </a:r>
            <a:r>
              <a:rPr lang="ru-RU" b="0" i="0" dirty="0" smtClean="0">
                <a:solidFill>
                  <a:srgbClr val="126094"/>
                </a:solidFill>
                <a:effectLst/>
                <a:latin typeface="Georgia" panose="02040502050405020303" pitchFamily="18" charset="0"/>
                <a:hlinkClick r:id="rId2"/>
              </a:rPr>
              <a:t>физического благополучия</a:t>
            </a:r>
            <a:endParaRPr lang="ru-RU" b="0" i="0" dirty="0" smtClean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Помогает справляться с давлением, апатией и другими негативными состояниями</a:t>
            </a:r>
            <a:endParaRPr lang="ru-RU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047812"/>
            <a:ext cx="88936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Повышение вероятности достижения цели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Высокий уровень мотивации и силы воли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Умение справляться с конфликтами и общаться с людьми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Хорошая концентрация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Уверенность в себе</a:t>
            </a:r>
            <a:endParaRPr lang="ru-RU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56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Мыслительные упражнения: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1) Во </a:t>
            </a:r>
            <a:r>
              <a:rPr lang="ru-RU" b="1" dirty="0">
                <a:latin typeface="Georgia" panose="02040502050405020303" pitchFamily="18" charset="0"/>
              </a:rPr>
              <a:t>время разговора или размышлений старайтесь использовать хотя бы одно сильное </a:t>
            </a:r>
            <a:r>
              <a:rPr lang="ru-RU" b="1" dirty="0" smtClean="0">
                <a:latin typeface="Georgia" panose="02040502050405020303" pitchFamily="18" charset="0"/>
              </a:rPr>
              <a:t>слово.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Примеры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таких слов: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бесстрашный, восторг, вера, дух, доблесть, мужество, опора, подъем, радость, сердце, смелость, храбрость,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чудо.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2) Используйте </a:t>
            </a:r>
            <a:r>
              <a:rPr lang="ru-RU" b="1" dirty="0">
                <a:latin typeface="Georgia" panose="02040502050405020303" pitchFamily="18" charset="0"/>
              </a:rPr>
              <a:t>слова, которые ассоциируются у вас с успехом и силой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3) Направляйте свои мысли.</a:t>
            </a:r>
            <a:br>
              <a:rPr lang="ru-RU" b="1" dirty="0" smtClean="0">
                <a:latin typeface="Georgia" panose="02040502050405020303" pitchFamily="18" charset="0"/>
              </a:rPr>
            </a:br>
            <a:r>
              <a:rPr lang="ru-RU" b="1" dirty="0" smtClean="0">
                <a:latin typeface="Georgia" panose="02040502050405020303" pitchFamily="18" charset="0"/>
              </a:rPr>
              <a:t>4) Анализируйте, что пошло не так.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5)</a:t>
            </a:r>
            <a:r>
              <a:rPr lang="ru-RU" b="1" dirty="0">
                <a:latin typeface="Georgia" panose="02040502050405020303" pitchFamily="18" charset="0"/>
              </a:rPr>
              <a:t> Готовьтесь к худшему и всегда думайте о том, что могло быть хуже.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0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1965"/>
            <a:ext cx="10515600" cy="5144997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sz="2600" b="1" dirty="0" smtClean="0">
                <a:latin typeface="Georgia" panose="02040502050405020303" pitchFamily="18" charset="0"/>
              </a:rPr>
              <a:t>6) </a:t>
            </a:r>
            <a:r>
              <a:rPr lang="ru-RU" sz="2600" b="1" dirty="0">
                <a:latin typeface="Georgia" panose="02040502050405020303" pitchFamily="18" charset="0"/>
              </a:rPr>
              <a:t>Думайте о неудаче как о возможности.</a:t>
            </a:r>
          </a:p>
          <a:p>
            <a:pPr marL="0" indent="0" fontAlgn="base">
              <a:buNone/>
            </a:pPr>
            <a:r>
              <a:rPr lang="ru-RU" sz="2600" b="1" dirty="0" smtClean="0">
                <a:latin typeface="Georgia" panose="02040502050405020303" pitchFamily="18" charset="0"/>
              </a:rPr>
              <a:t>7) </a:t>
            </a:r>
            <a:r>
              <a:rPr lang="ru-RU" sz="2600" b="1" dirty="0">
                <a:latin typeface="Georgia" panose="02040502050405020303" pitchFamily="18" charset="0"/>
              </a:rPr>
              <a:t>К неудаче может быть три отношения</a:t>
            </a:r>
            <a:r>
              <a:rPr lang="ru-RU" sz="2600" b="1" dirty="0" smtClean="0">
                <a:latin typeface="Georgia" panose="02040502050405020303" pitchFamily="18" charset="0"/>
              </a:rPr>
              <a:t>:</a:t>
            </a:r>
          </a:p>
          <a:p>
            <a:pPr marL="0" indent="0" fontAlgn="base">
              <a:buNone/>
            </a:pPr>
            <a:endParaRPr lang="ru-RU" sz="2600" dirty="0">
              <a:latin typeface="Georgia" panose="02040502050405020303" pitchFamily="18" charset="0"/>
            </a:endParaRPr>
          </a:p>
          <a:p>
            <a:pPr marL="128016" lvl="1" indent="0" fontAlgn="base">
              <a:buNone/>
            </a:pPr>
            <a:r>
              <a:rPr lang="ru-RU" sz="2600" b="1" i="1" dirty="0">
                <a:latin typeface="Georgia" panose="02040502050405020303" pitchFamily="18" charset="0"/>
              </a:rPr>
              <a:t>Негативное</a:t>
            </a:r>
            <a:r>
              <a:rPr lang="ru-RU" sz="2600" i="1" dirty="0">
                <a:latin typeface="Georgia" panose="02040502050405020303" pitchFamily="18" charset="0"/>
              </a:rPr>
              <a:t>: я неудачник.</a:t>
            </a:r>
          </a:p>
          <a:p>
            <a:pPr fontAlgn="base"/>
            <a:r>
              <a:rPr lang="ru-RU" sz="2600" b="1" i="1" dirty="0" smtClean="0">
                <a:latin typeface="Georgia" panose="02040502050405020303" pitchFamily="18" charset="0"/>
              </a:rPr>
              <a:t>Нейтральное</a:t>
            </a:r>
            <a:r>
              <a:rPr lang="ru-RU" sz="2600" i="1" dirty="0">
                <a:latin typeface="Georgia" panose="02040502050405020303" pitchFamily="18" charset="0"/>
              </a:rPr>
              <a:t>: можно ли исправить ситуацию?</a:t>
            </a:r>
          </a:p>
          <a:p>
            <a:pPr fontAlgn="base"/>
            <a:r>
              <a:rPr lang="ru-RU" sz="2600" b="1" i="1" dirty="0">
                <a:latin typeface="Georgia" panose="02040502050405020303" pitchFamily="18" charset="0"/>
              </a:rPr>
              <a:t>Идеальное</a:t>
            </a:r>
            <a:r>
              <a:rPr lang="ru-RU" sz="2600" i="1" dirty="0">
                <a:latin typeface="Georgia" panose="02040502050405020303" pitchFamily="18" charset="0"/>
              </a:rPr>
              <a:t>: как я могу использовать это для своей выгоды</a:t>
            </a:r>
            <a:r>
              <a:rPr lang="ru-RU" sz="2600" i="1" dirty="0" smtClean="0">
                <a:latin typeface="Georgia" panose="02040502050405020303" pitchFamily="18" charset="0"/>
              </a:rPr>
              <a:t>? </a:t>
            </a:r>
          </a:p>
          <a:p>
            <a:pPr fontAlgn="base"/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Успешные </a:t>
            </a: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люди выбирают нейтральное отношение к проблеме, великие — идеальное.</a:t>
            </a:r>
          </a:p>
          <a:p>
            <a:pPr marL="0" indent="0">
              <a:buNone/>
            </a:pPr>
            <a:r>
              <a:rPr lang="ru-RU" sz="2600" b="1" dirty="0" smtClean="0">
                <a:latin typeface="Georgia" panose="02040502050405020303" pitchFamily="18" charset="0"/>
              </a:rPr>
              <a:t>8)</a:t>
            </a:r>
            <a:r>
              <a:rPr lang="ru-RU" sz="2600" b="1" dirty="0">
                <a:latin typeface="Georgia" panose="02040502050405020303" pitchFamily="18" charset="0"/>
              </a:rPr>
              <a:t> Сидите прямо</a:t>
            </a:r>
            <a:r>
              <a:rPr lang="ru-RU" sz="2600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b="1" dirty="0" smtClean="0">
                <a:latin typeface="Georgia" panose="02040502050405020303" pitchFamily="18" charset="0"/>
              </a:rPr>
              <a:t>9)</a:t>
            </a:r>
            <a:r>
              <a:rPr lang="ru-RU" sz="2600" b="1" dirty="0">
                <a:latin typeface="Georgia" panose="02040502050405020303" pitchFamily="18" charset="0"/>
              </a:rPr>
              <a:t> Расслабьтесь и позвольте жизни просто </a:t>
            </a:r>
            <a:r>
              <a:rPr lang="ru-RU" sz="2600" b="1" dirty="0" smtClean="0">
                <a:latin typeface="Georgia" panose="02040502050405020303" pitchFamily="18" charset="0"/>
              </a:rPr>
              <a:t>происходить (принцип принятия).</a:t>
            </a:r>
          </a:p>
          <a:p>
            <a:pPr marL="0" indent="0" fontAlgn="base">
              <a:buNone/>
            </a:pPr>
            <a:r>
              <a:rPr lang="ru-RU" sz="2600" b="1" dirty="0" smtClean="0">
                <a:latin typeface="Georgia" panose="02040502050405020303" pitchFamily="18" charset="0"/>
              </a:rPr>
              <a:t>10)</a:t>
            </a:r>
            <a:r>
              <a:rPr lang="ru-RU" sz="2600" b="1" dirty="0">
                <a:latin typeface="Georgia" panose="02040502050405020303" pitchFamily="18" charset="0"/>
              </a:rPr>
              <a:t> Делайте добро другим.</a:t>
            </a:r>
            <a:endParaRPr lang="ru-RU" sz="2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663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2331"/>
            <a:ext cx="10515600" cy="5484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11) </a:t>
            </a:r>
            <a:r>
              <a:rPr lang="ru-RU" b="1" dirty="0">
                <a:latin typeface="Georgia" panose="02040502050405020303" pitchFamily="18" charset="0"/>
              </a:rPr>
              <a:t>Прекратите читать новости и комментарии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12) </a:t>
            </a:r>
            <a:r>
              <a:rPr lang="ru-RU" b="1" dirty="0">
                <a:latin typeface="Georgia" panose="02040502050405020303" pitchFamily="18" charset="0"/>
              </a:rPr>
              <a:t>Прекратите жаловаться и выражать недовольство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fontAlgn="base"/>
            <a:r>
              <a:rPr lang="ru-RU" i="1" dirty="0">
                <a:latin typeface="Georgia" panose="02040502050405020303" pitchFamily="18" charset="0"/>
              </a:rPr>
              <a:t>Мысленно вытащите себя из негативной ситуации.</a:t>
            </a:r>
          </a:p>
          <a:p>
            <a:pPr fontAlgn="base"/>
            <a:r>
              <a:rPr lang="ru-RU" i="1" dirty="0">
                <a:latin typeface="Georgia" panose="02040502050405020303" pitchFamily="18" charset="0"/>
              </a:rPr>
              <a:t>Сдвиньте свою точку зрения на проблему.</a:t>
            </a:r>
          </a:p>
          <a:p>
            <a:pPr fontAlgn="base"/>
            <a:r>
              <a:rPr lang="ru-RU" i="1" dirty="0">
                <a:latin typeface="Georgia" panose="02040502050405020303" pitchFamily="18" charset="0"/>
              </a:rPr>
              <a:t>Предложите решение.</a:t>
            </a:r>
          </a:p>
          <a:p>
            <a:pPr fontAlgn="base"/>
            <a:r>
              <a:rPr lang="ru-RU" i="1" dirty="0">
                <a:latin typeface="Georgia" panose="02040502050405020303" pitchFamily="18" charset="0"/>
              </a:rPr>
              <a:t>Если вы ничего не можете сделать, решите, что жаловаться — это крайне неприятная привычка. Просто смиритесь с ситуацией.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13) </a:t>
            </a:r>
            <a:r>
              <a:rPr lang="ru-RU" b="1" dirty="0">
                <a:latin typeface="Georgia" panose="02040502050405020303" pitchFamily="18" charset="0"/>
              </a:rPr>
              <a:t>Занимайтесь спортом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14) </a:t>
            </a:r>
            <a:r>
              <a:rPr lang="ru-RU" b="1" dirty="0">
                <a:latin typeface="Georgia" panose="02040502050405020303" pitchFamily="18" charset="0"/>
              </a:rPr>
              <a:t>Наблюдайте за своим потоком сознания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15) </a:t>
            </a:r>
            <a:r>
              <a:rPr lang="ru-RU" b="1" dirty="0">
                <a:latin typeface="Georgia" panose="02040502050405020303" pitchFamily="18" charset="0"/>
              </a:rPr>
              <a:t>Запишите сто дел, которыми вам нравится заниматься</a:t>
            </a:r>
            <a:r>
              <a:rPr lang="ru-RU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Georgia" panose="02040502050405020303" pitchFamily="18" charset="0"/>
              </a:rPr>
              <a:t>16) </a:t>
            </a:r>
            <a:r>
              <a:rPr lang="ru-RU" b="1" dirty="0">
                <a:latin typeface="Georgia" panose="02040502050405020303" pitchFamily="18" charset="0"/>
              </a:rPr>
              <a:t>Напишите список благодарностей.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71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Рекомендуемая литература: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>
                <a:latin typeface="Georgia" panose="02040502050405020303" pitchFamily="18" charset="0"/>
              </a:rPr>
              <a:t>«Сила позитивного мышления» </a:t>
            </a:r>
            <a:r>
              <a:rPr lang="ru-RU" dirty="0" err="1">
                <a:latin typeface="Georgia" panose="02040502050405020303" pitchFamily="18" charset="0"/>
              </a:rPr>
              <a:t>Нормал</a:t>
            </a:r>
            <a:r>
              <a:rPr lang="ru-RU" dirty="0">
                <a:latin typeface="Georgia" panose="02040502050405020303" pitchFamily="18" charset="0"/>
              </a:rPr>
              <a:t> Винсент Пил</a:t>
            </a: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«Путь к процветанию» Мартин </a:t>
            </a:r>
            <a:r>
              <a:rPr lang="ru-RU" dirty="0" err="1">
                <a:latin typeface="Georgia" panose="02040502050405020303" pitchFamily="18" charset="0"/>
              </a:rPr>
              <a:t>Селигман</a:t>
            </a:r>
            <a:endParaRPr lang="ru-RU" dirty="0">
              <a:latin typeface="Georgia" panose="02040502050405020303" pitchFamily="18" charset="0"/>
            </a:endParaRP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«В поисках счастья» Мартин </a:t>
            </a:r>
            <a:r>
              <a:rPr lang="ru-RU" dirty="0" err="1">
                <a:latin typeface="Georgia" panose="02040502050405020303" pitchFamily="18" charset="0"/>
              </a:rPr>
              <a:t>Селигман</a:t>
            </a:r>
            <a:endParaRPr lang="ru-RU" dirty="0">
              <a:latin typeface="Georgia" panose="02040502050405020303" pitchFamily="18" charset="0"/>
            </a:endParaRP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«Человек в поисках смысла» Виктор </a:t>
            </a:r>
            <a:r>
              <a:rPr lang="ru-RU" dirty="0" err="1">
                <a:latin typeface="Georgia" panose="02040502050405020303" pitchFamily="18" charset="0"/>
              </a:rPr>
              <a:t>Франкл</a:t>
            </a:r>
            <a:endParaRPr lang="ru-RU" dirty="0">
              <a:latin typeface="Georgia" panose="02040502050405020303" pitchFamily="18" charset="0"/>
            </a:endParaRP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«Думай и богатей» Наполеон Хилл</a:t>
            </a: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«Как перестать беспокоиться и начать жить» Дейл Карнеги</a:t>
            </a: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«Быть счастливее» Тал Бен- </a:t>
            </a:r>
            <a:r>
              <a:rPr lang="ru-RU" dirty="0" err="1">
                <a:latin typeface="Georgia" panose="02040502050405020303" pitchFamily="18" charset="0"/>
              </a:rPr>
              <a:t>Шахар</a:t>
            </a:r>
            <a:endParaRPr lang="ru-RU" dirty="0">
              <a:latin typeface="Georgia" panose="02040502050405020303" pitchFamily="18" charset="0"/>
            </a:endParaRPr>
          </a:p>
          <a:p>
            <a:pPr fontAlgn="base"/>
            <a:r>
              <a:rPr lang="ru-RU" dirty="0">
                <a:latin typeface="Georgia" panose="02040502050405020303" pitchFamily="18" charset="0"/>
              </a:rPr>
              <a:t>«Психология счастья. Новый подход» Соня </a:t>
            </a:r>
            <a:r>
              <a:rPr lang="ru-RU" dirty="0" err="1">
                <a:latin typeface="Georgia" panose="02040502050405020303" pitchFamily="18" charset="0"/>
              </a:rPr>
              <a:t>Любомирски</a:t>
            </a: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0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343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Tw Cen MT</vt:lpstr>
      <vt:lpstr>Tw Cen MT Condensed</vt:lpstr>
      <vt:lpstr>Wingdings 3</vt:lpstr>
      <vt:lpstr>Интеграл</vt:lpstr>
      <vt:lpstr>Позитивное мышление, как ключ к стабильной стрессоустойчивости</vt:lpstr>
      <vt:lpstr>Преимущества позитивного мышления:</vt:lpstr>
      <vt:lpstr>Мыслительные упражнения:</vt:lpstr>
      <vt:lpstr>Презентация PowerPoint</vt:lpstr>
      <vt:lpstr>Презентация PowerPoint</vt:lpstr>
      <vt:lpstr>Рекомендуемая литература: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Позитивное мышление, как ключ к стабильной стрессоустойчивости</dc:title>
  <dc:creator>alexandra</dc:creator>
  <cp:lastModifiedBy>metodkvant7user</cp:lastModifiedBy>
  <cp:revision>5</cp:revision>
  <dcterms:created xsi:type="dcterms:W3CDTF">2020-04-08T14:28:29Z</dcterms:created>
  <dcterms:modified xsi:type="dcterms:W3CDTF">2020-04-15T10:37:14Z</dcterms:modified>
</cp:coreProperties>
</file>